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64" r:id="rId22"/>
    <p:sldId id="265" r:id="rId23"/>
  </p:sldIdLst>
  <p:sldSz cx="12192000" cy="6858000"/>
  <p:notesSz cx="6858000" cy="9144000"/>
  <p:embeddedFontLs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3"/>
    <p:restoredTop sz="94681"/>
  </p:normalViewPr>
  <p:slideViewPr>
    <p:cSldViewPr snapToGrid="0">
      <p:cViewPr varScale="1">
        <p:scale>
          <a:sx n="94" d="100"/>
          <a:sy n="94" d="100"/>
        </p:scale>
        <p:origin x="2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a:t>This graph shows the students placement in the admission test. The +/- symbols indicate students who will complete the degree (+) and those who will not (-).</a:t>
            </a:r>
            <a:endParaRPr/>
          </a:p>
          <a:p>
            <a:pPr marL="152396" lvl="0" indent="0" algn="l" rtl="0">
              <a:lnSpc>
                <a:spcPct val="90000"/>
              </a:lnSpc>
              <a:spcBef>
                <a:spcPts val="600"/>
              </a:spcBef>
              <a:spcAft>
                <a:spcPts val="0"/>
              </a:spcAft>
              <a:buClr>
                <a:schemeClr val="dk1"/>
              </a:buClr>
              <a:buSzPts val="1800"/>
              <a:buFont typeface="Arial"/>
              <a:buNone/>
            </a:pPr>
            <a:r>
              <a:rPr lang="en-US"/>
              <a:t>The university’s goal is to minimize the number of errors (students admitted who do not graduate and students rejected that would have succeeded). Based on this population, where would you place the entry cut-off to maximize accuracy? Does that look fair?</a:t>
            </a:r>
            <a:endParaRPr/>
          </a:p>
          <a:p>
            <a:pPr marL="158750" lvl="0" indent="0" algn="l" rtl="0">
              <a:lnSpc>
                <a:spcPct val="100000"/>
              </a:lnSpc>
              <a:spcBef>
                <a:spcPts val="0"/>
              </a:spcBef>
              <a:spcAft>
                <a:spcPts val="0"/>
              </a:spcAft>
              <a:buClr>
                <a:schemeClr val="dk1"/>
              </a:buClr>
              <a:buSzPts val="1200"/>
              <a:buFont typeface="Calibri"/>
              <a:buNone/>
            </a:pPr>
            <a:endParaRPr/>
          </a:p>
          <a:p>
            <a:pPr marL="158750" lvl="0" indent="0" algn="l" rtl="0">
              <a:lnSpc>
                <a:spcPct val="100000"/>
              </a:lnSpc>
              <a:spcBef>
                <a:spcPts val="0"/>
              </a:spcBef>
              <a:spcAft>
                <a:spcPts val="0"/>
              </a:spcAft>
              <a:buClr>
                <a:schemeClr val="dk1"/>
              </a:buClr>
              <a:buSzPts val="1200"/>
              <a:buFont typeface="Calibri"/>
              <a:buNone/>
            </a:pPr>
            <a:r>
              <a:rPr lang="en-US"/>
              <a:t>Notice that Circles are the majority  and will skew the cutoff</a:t>
            </a:r>
            <a:endParaRPr/>
          </a:p>
          <a:p>
            <a:pPr marL="158750" lvl="0" indent="0" algn="l" rtl="0">
              <a:lnSpc>
                <a:spcPct val="100000"/>
              </a:lnSpc>
              <a:spcBef>
                <a:spcPts val="0"/>
              </a:spcBef>
              <a:spcAft>
                <a:spcPts val="0"/>
              </a:spcAft>
              <a:buClr>
                <a:schemeClr val="dk1"/>
              </a:buClr>
              <a:buSzPts val="1200"/>
              <a:buFont typeface="Calibri"/>
              <a:buNone/>
            </a:pPr>
            <a:r>
              <a:rPr lang="en-US"/>
              <a:t>Optimal: 7 mistakes, 70.8% accuracy, but only 1 false negative for Circles, 5 for Squares</a:t>
            </a:r>
            <a:endParaRPr/>
          </a:p>
          <a:p>
            <a:pPr marL="158750" lvl="0" indent="0" algn="l" rtl="0">
              <a:lnSpc>
                <a:spcPct val="100000"/>
              </a:lnSpc>
              <a:spcBef>
                <a:spcPts val="0"/>
              </a:spcBef>
              <a:spcAft>
                <a:spcPts val="0"/>
              </a:spcAft>
              <a:buClr>
                <a:schemeClr val="dk1"/>
              </a:buClr>
              <a:buSzPts val="1200"/>
              <a:buFont typeface="Calibri"/>
              <a:buNone/>
            </a:pPr>
            <a:r>
              <a:rPr lang="en-US"/>
              <a:t>More fair: 8 mistakes, 1 false negative for Circles, 3 for Squares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Unlike accuracy, fairness has many mathematical definitions.</a:t>
            </a:r>
            <a:endParaRPr/>
          </a:p>
          <a:p>
            <a:pPr marL="0" lvl="0" indent="0" algn="l" rtl="0">
              <a:lnSpc>
                <a:spcPct val="90000"/>
              </a:lnSpc>
              <a:spcBef>
                <a:spcPts val="0"/>
              </a:spcBef>
              <a:spcAft>
                <a:spcPts val="0"/>
              </a:spcAft>
              <a:buNone/>
            </a:pPr>
            <a:r>
              <a:rPr lang="en-US"/>
              <a:t>They all try to balance outcomes across protected groups.</a:t>
            </a:r>
            <a:endParaRPr/>
          </a:p>
          <a:p>
            <a:pPr marL="0" lvl="0" indent="0" algn="l" rtl="0">
              <a:lnSpc>
                <a:spcPct val="90000"/>
              </a:lnSpc>
              <a:spcBef>
                <a:spcPts val="0"/>
              </a:spcBef>
              <a:spcAft>
                <a:spcPts val="0"/>
              </a:spcAft>
              <a:buNone/>
            </a:pPr>
            <a:r>
              <a:rPr lang="en-US"/>
              <a:t>You must choose the right one(s) for the application.</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There are actually more (you can read </a:t>
            </a:r>
            <a:r>
              <a:rPr lang="en-US" u="sng">
                <a:hlinkClick r:id="rId3"/>
              </a:rPr>
              <a:t>this paper</a:t>
            </a:r>
            <a:r>
              <a:rPr lang="en-US"/>
              <a:t> by Verma and Rubin for an overview)</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In the attached worksheet, students will work from the definition to a formula for each fairness metric (that is why they are not given here)</a:t>
            </a:r>
            <a:endParaRPr/>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7266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doi/pdf/10.1145/360374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As seen before, high accuracy does not guarantee fairness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Other metrics can be used to measure fairness of an algorithm, for example:</a:t>
            </a:r>
            <a:endParaRPr/>
          </a:p>
          <a:p>
            <a:pPr marL="228600" lvl="0" indent="-228600" algn="l" rtl="0">
              <a:lnSpc>
                <a:spcPct val="90000"/>
              </a:lnSpc>
              <a:spcBef>
                <a:spcPts val="1000"/>
              </a:spcBef>
              <a:spcAft>
                <a:spcPts val="0"/>
              </a:spcAft>
              <a:buClr>
                <a:schemeClr val="dk1"/>
              </a:buClr>
              <a:buSzPct val="100000"/>
              <a:buChar char="•"/>
            </a:pPr>
            <a:r>
              <a:rPr lang="en-US" b="1" i="0">
                <a:solidFill>
                  <a:schemeClr val="dk1"/>
                </a:solidFill>
              </a:rPr>
              <a:t>statistical parity: </a:t>
            </a:r>
            <a:r>
              <a:rPr lang="en-US" i="0">
                <a:solidFill>
                  <a:schemeClr val="dk1"/>
                </a:solidFill>
              </a:rPr>
              <a:t>whether the rates of positive predictions are on par across groups</a:t>
            </a:r>
            <a:endParaRPr/>
          </a:p>
          <a:p>
            <a:pPr marL="228600" lvl="0" indent="-228600" algn="l" rtl="0">
              <a:lnSpc>
                <a:spcPct val="90000"/>
              </a:lnSpc>
              <a:spcBef>
                <a:spcPts val="1000"/>
              </a:spcBef>
              <a:spcAft>
                <a:spcPts val="0"/>
              </a:spcAft>
              <a:buClr>
                <a:schemeClr val="dk1"/>
              </a:buClr>
              <a:buSzPct val="100000"/>
              <a:buChar char="•"/>
            </a:pPr>
            <a:r>
              <a:rPr lang="en-US" b="1">
                <a:solidFill>
                  <a:schemeClr val="dk1"/>
                </a:solidFill>
              </a:rPr>
              <a:t>equal opportunity: </a:t>
            </a:r>
            <a:r>
              <a:rPr lang="en-US" i="0">
                <a:solidFill>
                  <a:schemeClr val="dk1"/>
                </a:solidFill>
              </a:rPr>
              <a:t>whether the ratios of false positives to predicted positives are on par across groups</a:t>
            </a:r>
            <a:endParaRPr b="1">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a:solidFill>
                  <a:schemeClr val="dk1"/>
                </a:solidFill>
              </a:rPr>
              <a:t>predictive equality: </a:t>
            </a:r>
            <a:r>
              <a:rPr lang="en-US" i="0">
                <a:solidFill>
                  <a:schemeClr val="dk1"/>
                </a:solidFill>
              </a:rPr>
              <a:t>whether the ratios of false negatives to predicted negatives are on par across groups</a:t>
            </a:r>
            <a:endParaRPr/>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t>We have talked about how AI applications are becoming ubiquitous in society. Few people, however, including few of the developers of these systems, spend time thinking about their environmental impact. Even fewer try to evaluate this impact.</a:t>
            </a:r>
            <a:endParaRPr/>
          </a:p>
          <a:p>
            <a:pPr marL="0" lvl="0" indent="0" algn="l" rtl="0">
              <a:spcBef>
                <a:spcPts val="1000"/>
              </a:spcBef>
              <a:spcAft>
                <a:spcPts val="0"/>
              </a:spcAft>
              <a:buNone/>
            </a:pPr>
            <a:r>
              <a:rPr lang="en-US"/>
              <a:t>The environmental cost of training and maintaining AI algorithms is not immediately evident, but it includes:</a:t>
            </a:r>
            <a:endParaRPr/>
          </a:p>
          <a:p>
            <a:pPr marL="457200" lvl="0" indent="-325755" algn="l" rtl="0">
              <a:spcBef>
                <a:spcPts val="1000"/>
              </a:spcBef>
              <a:spcAft>
                <a:spcPts val="0"/>
              </a:spcAft>
              <a:buSzPct val="64285"/>
              <a:buChar char="•"/>
            </a:pPr>
            <a:r>
              <a:rPr lang="en-US"/>
              <a:t>The massive amount of electricity required. </a:t>
            </a:r>
            <a:endParaRPr/>
          </a:p>
          <a:p>
            <a:pPr marL="457200" lvl="0" indent="-325755" algn="l" rtl="0">
              <a:spcBef>
                <a:spcPts val="0"/>
              </a:spcBef>
              <a:spcAft>
                <a:spcPts val="0"/>
              </a:spcAft>
              <a:buSzPct val="64285"/>
              <a:buChar char="•"/>
            </a:pPr>
            <a:r>
              <a:rPr lang="en-US"/>
              <a:t>Depending on how that electricity is produced, there is also a variable cost in terms of CO2 released in the atmosphere. </a:t>
            </a:r>
            <a:endParaRPr/>
          </a:p>
          <a:p>
            <a:pPr marL="457200" lvl="0" indent="-325755" algn="l" rtl="0">
              <a:spcBef>
                <a:spcPts val="0"/>
              </a:spcBef>
              <a:spcAft>
                <a:spcPts val="0"/>
              </a:spcAft>
              <a:buSzPct val="64285"/>
              <a:buChar char="•"/>
            </a:pPr>
            <a:r>
              <a:rPr lang="en-US"/>
              <a:t>The cost of building and maintaining the hardware on which AI algorithms run.</a:t>
            </a:r>
            <a:endParaRPr/>
          </a:p>
          <a:p>
            <a:pPr marL="0" lvl="0" indent="0" algn="l" rtl="0">
              <a:spcBef>
                <a:spcPts val="1000"/>
              </a:spcBef>
              <a:spcAft>
                <a:spcPts val="0"/>
              </a:spcAft>
              <a:buNone/>
            </a:pPr>
            <a:r>
              <a:rPr lang="en-US"/>
              <a:t>Recent estimates of AI’s carbon footprint range from 2.1% to 3.9% of the total greenhouse gas emissions. Still a small fraction of what is produced by more polluting industries such as manufacturing (24%) and transportation (27%), but not insignificant.</a:t>
            </a:r>
            <a:endParaRPr/>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3"/>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2685</Words>
  <Application>Microsoft Macintosh PowerPoint</Application>
  <PresentationFormat>Widescreen</PresentationFormat>
  <Paragraphs>224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Calibri</vt:lpstr>
      <vt:lpstr>Arial</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AI and the environment</vt:lpstr>
      <vt:lpstr>Accuracy-Efficiency Paradox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4</cp:revision>
  <dcterms:created xsi:type="dcterms:W3CDTF">2024-06-13T14:59:52Z</dcterms:created>
  <dcterms:modified xsi:type="dcterms:W3CDTF">2024-11-28T20:57:01Z</dcterms:modified>
</cp:coreProperties>
</file>